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12"/>
  </p:notesMasterIdLst>
  <p:handoutMasterIdLst>
    <p:handoutMasterId r:id="rId13"/>
  </p:handoutMasterIdLst>
  <p:sldIdLst>
    <p:sldId id="256" r:id="rId4"/>
    <p:sldId id="259" r:id="rId5"/>
    <p:sldId id="261" r:id="rId6"/>
    <p:sldId id="258" r:id="rId7"/>
    <p:sldId id="265" r:id="rId8"/>
    <p:sldId id="262" r:id="rId9"/>
    <p:sldId id="264" r:id="rId10"/>
    <p:sldId id="263" r:id="rId11"/>
  </p:sldIdLst>
  <p:sldSz cx="12192000" cy="6858000"/>
  <p:notesSz cx="7104063" cy="10234613"/>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963"/>
    <a:srgbClr val="0D4C95"/>
    <a:srgbClr val="005DAA"/>
    <a:srgbClr val="FCEED1"/>
    <a:srgbClr val="17458F"/>
    <a:srgbClr val="00AEEF"/>
    <a:srgbClr val="58585A"/>
    <a:srgbClr val="FF7600"/>
    <a:srgbClr val="D91B5C"/>
    <a:srgbClr val="872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77701" autoAdjust="0"/>
  </p:normalViewPr>
  <p:slideViewPr>
    <p:cSldViewPr>
      <p:cViewPr varScale="1">
        <p:scale>
          <a:sx n="87" d="100"/>
          <a:sy n="87" d="100"/>
        </p:scale>
        <p:origin x="1362" y="78"/>
      </p:cViewPr>
      <p:guideLst>
        <p:guide orient="horz" pos="2160"/>
        <p:guide pos="3840"/>
      </p:guideLst>
    </p:cSldViewPr>
  </p:slideViewPr>
  <p:outlineViewPr>
    <p:cViewPr>
      <p:scale>
        <a:sx n="75" d="100"/>
        <a:sy n="75"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3079071" cy="512080"/>
          </a:xfrm>
          <a:prstGeom prst="rect">
            <a:avLst/>
          </a:prstGeom>
          <a:noFill/>
          <a:ln w="9525">
            <a:noFill/>
            <a:miter lim="800000"/>
            <a:headEnd/>
            <a:tailEnd/>
          </a:ln>
        </p:spPr>
        <p:txBody>
          <a:bodyPr vert="horz" wrap="square" lIns="96597" tIns="48299" rIns="96597" bIns="48299" numCol="1" anchor="t" anchorCtr="0" compatLnSpc="1">
            <a:prstTxWarp prst="textNoShape">
              <a:avLst/>
            </a:prstTxWarp>
          </a:bodyPr>
          <a:lstStyle>
            <a:lvl1pPr defTabSz="9660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59" name="Rectangle 3"/>
          <p:cNvSpPr>
            <a:spLocks noGrp="1" noChangeArrowheads="1"/>
          </p:cNvSpPr>
          <p:nvPr>
            <p:ph type="dt" sz="quarter" idx="1"/>
          </p:nvPr>
        </p:nvSpPr>
        <p:spPr bwMode="auto">
          <a:xfrm>
            <a:off x="4024994" y="1"/>
            <a:ext cx="3079071" cy="512080"/>
          </a:xfrm>
          <a:prstGeom prst="rect">
            <a:avLst/>
          </a:prstGeom>
          <a:noFill/>
          <a:ln w="9525">
            <a:noFill/>
            <a:miter lim="800000"/>
            <a:headEnd/>
            <a:tailEnd/>
          </a:ln>
        </p:spPr>
        <p:txBody>
          <a:bodyPr vert="horz" wrap="square" lIns="96597" tIns="48299" rIns="96597" bIns="48299" numCol="1" anchor="t" anchorCtr="0" compatLnSpc="1">
            <a:prstTxWarp prst="textNoShape">
              <a:avLst/>
            </a:prstTxWarp>
          </a:bodyPr>
          <a:lstStyle>
            <a:lvl1pPr algn="r" defTabSz="9660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0" name="Rectangle 4"/>
          <p:cNvSpPr>
            <a:spLocks noGrp="1" noChangeArrowheads="1"/>
          </p:cNvSpPr>
          <p:nvPr>
            <p:ph type="ftr" sz="quarter" idx="2"/>
          </p:nvPr>
        </p:nvSpPr>
        <p:spPr bwMode="auto">
          <a:xfrm>
            <a:off x="0" y="9722534"/>
            <a:ext cx="3079071" cy="512079"/>
          </a:xfrm>
          <a:prstGeom prst="rect">
            <a:avLst/>
          </a:prstGeom>
          <a:noFill/>
          <a:ln w="9525">
            <a:noFill/>
            <a:miter lim="800000"/>
            <a:headEnd/>
            <a:tailEnd/>
          </a:ln>
        </p:spPr>
        <p:txBody>
          <a:bodyPr vert="horz" wrap="square" lIns="96597" tIns="48299" rIns="96597" bIns="48299" numCol="1" anchor="b" anchorCtr="0" compatLnSpc="1">
            <a:prstTxWarp prst="textNoShape">
              <a:avLst/>
            </a:prstTxWarp>
          </a:bodyPr>
          <a:lstStyle>
            <a:lvl1pPr defTabSz="9660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1" name="Rectangle 5"/>
          <p:cNvSpPr>
            <a:spLocks noGrp="1" noChangeArrowheads="1"/>
          </p:cNvSpPr>
          <p:nvPr>
            <p:ph type="sldNum" sz="quarter" idx="3"/>
          </p:nvPr>
        </p:nvSpPr>
        <p:spPr bwMode="auto">
          <a:xfrm>
            <a:off x="4024994" y="9722534"/>
            <a:ext cx="3079071" cy="512079"/>
          </a:xfrm>
          <a:prstGeom prst="rect">
            <a:avLst/>
          </a:prstGeom>
          <a:noFill/>
          <a:ln w="9525">
            <a:noFill/>
            <a:miter lim="800000"/>
            <a:headEnd/>
            <a:tailEnd/>
          </a:ln>
        </p:spPr>
        <p:txBody>
          <a:bodyPr vert="horz" wrap="square" lIns="96597" tIns="48299" rIns="96597" bIns="48299" numCol="1" anchor="b" anchorCtr="0" compatLnSpc="1">
            <a:prstTxWarp prst="textNoShape">
              <a:avLst/>
            </a:prstTxWarp>
          </a:bodyPr>
          <a:lstStyle>
            <a:lvl1pPr algn="r" defTabSz="966062" eaLnBrk="0" hangingPunct="0">
              <a:defRPr sz="1200"/>
            </a:lvl1pPr>
          </a:lstStyle>
          <a:p>
            <a:fld id="{B2A4393A-D81C-45B0-BC04-D576D99AB105}" type="slidenum">
              <a:rPr lang="en-US" altLang="fr-FR"/>
              <a:pPr/>
              <a:t>‹N°›</a:t>
            </a:fld>
            <a:endParaRPr lang="en-US" altLang="fr-FR" dirty="0"/>
          </a:p>
        </p:txBody>
      </p:sp>
    </p:spTree>
    <p:extLst>
      <p:ext uri="{BB962C8B-B14F-4D97-AF65-F5344CB8AC3E}">
        <p14:creationId xmlns:p14="http://schemas.microsoft.com/office/powerpoint/2010/main" val="213813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79071" cy="512080"/>
          </a:xfrm>
          <a:prstGeom prst="rect">
            <a:avLst/>
          </a:prstGeom>
          <a:noFill/>
          <a:ln w="9525">
            <a:noFill/>
            <a:miter lim="800000"/>
            <a:headEnd/>
            <a:tailEnd/>
          </a:ln>
        </p:spPr>
        <p:txBody>
          <a:bodyPr vert="horz" wrap="square" lIns="96597" tIns="48299" rIns="96597" bIns="48299" numCol="1" anchor="t" anchorCtr="0" compatLnSpc="1">
            <a:prstTxWarp prst="textNoShape">
              <a:avLst/>
            </a:prstTxWarp>
          </a:bodyPr>
          <a:lstStyle>
            <a:lvl1pPr defTabSz="9660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5" name="Rectangle 3"/>
          <p:cNvSpPr>
            <a:spLocks noGrp="1" noChangeArrowheads="1"/>
          </p:cNvSpPr>
          <p:nvPr>
            <p:ph type="dt" idx="1"/>
          </p:nvPr>
        </p:nvSpPr>
        <p:spPr bwMode="auto">
          <a:xfrm>
            <a:off x="4024994" y="1"/>
            <a:ext cx="3079071" cy="512080"/>
          </a:xfrm>
          <a:prstGeom prst="rect">
            <a:avLst/>
          </a:prstGeom>
          <a:noFill/>
          <a:ln w="9525">
            <a:noFill/>
            <a:miter lim="800000"/>
            <a:headEnd/>
            <a:tailEnd/>
          </a:ln>
        </p:spPr>
        <p:txBody>
          <a:bodyPr vert="horz" wrap="square" lIns="96597" tIns="48299" rIns="96597" bIns="48299" numCol="1" anchor="t" anchorCtr="0" compatLnSpc="1">
            <a:prstTxWarp prst="textNoShape">
              <a:avLst/>
            </a:prstTxWarp>
          </a:bodyPr>
          <a:lstStyle>
            <a:lvl1pPr algn="r" defTabSz="9660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41288" y="768350"/>
            <a:ext cx="6821487"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7531" y="4862141"/>
            <a:ext cx="5209003" cy="4605227"/>
          </a:xfrm>
          <a:prstGeom prst="rect">
            <a:avLst/>
          </a:prstGeom>
          <a:noFill/>
          <a:ln w="9525">
            <a:noFill/>
            <a:miter lim="800000"/>
            <a:headEnd/>
            <a:tailEnd/>
          </a:ln>
        </p:spPr>
        <p:txBody>
          <a:bodyPr vert="horz" wrap="square" lIns="96597" tIns="48299" rIns="96597" bIns="482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722534"/>
            <a:ext cx="3079071" cy="512079"/>
          </a:xfrm>
          <a:prstGeom prst="rect">
            <a:avLst/>
          </a:prstGeom>
          <a:noFill/>
          <a:ln w="9525">
            <a:noFill/>
            <a:miter lim="800000"/>
            <a:headEnd/>
            <a:tailEnd/>
          </a:ln>
        </p:spPr>
        <p:txBody>
          <a:bodyPr vert="horz" wrap="square" lIns="96597" tIns="48299" rIns="96597" bIns="48299" numCol="1" anchor="b" anchorCtr="0" compatLnSpc="1">
            <a:prstTxWarp prst="textNoShape">
              <a:avLst/>
            </a:prstTxWarp>
          </a:bodyPr>
          <a:lstStyle>
            <a:lvl1pPr defTabSz="966062"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9" name="Rectangle 7"/>
          <p:cNvSpPr>
            <a:spLocks noGrp="1" noChangeArrowheads="1"/>
          </p:cNvSpPr>
          <p:nvPr>
            <p:ph type="sldNum" sz="quarter" idx="5"/>
          </p:nvPr>
        </p:nvSpPr>
        <p:spPr bwMode="auto">
          <a:xfrm>
            <a:off x="4024994" y="9722534"/>
            <a:ext cx="3079071" cy="512079"/>
          </a:xfrm>
          <a:prstGeom prst="rect">
            <a:avLst/>
          </a:prstGeom>
          <a:noFill/>
          <a:ln w="9525">
            <a:noFill/>
            <a:miter lim="800000"/>
            <a:headEnd/>
            <a:tailEnd/>
          </a:ln>
        </p:spPr>
        <p:txBody>
          <a:bodyPr vert="horz" wrap="square" lIns="96597" tIns="48299" rIns="96597" bIns="48299" numCol="1" anchor="b" anchorCtr="0" compatLnSpc="1">
            <a:prstTxWarp prst="textNoShape">
              <a:avLst/>
            </a:prstTxWarp>
          </a:bodyPr>
          <a:lstStyle>
            <a:lvl1pPr algn="r" defTabSz="966062" eaLnBrk="0" hangingPunct="0">
              <a:defRPr sz="1200"/>
            </a:lvl1pPr>
          </a:lstStyle>
          <a:p>
            <a:fld id="{C081477B-BA44-405E-8FC2-33927B07C292}" type="slidenum">
              <a:rPr lang="en-US" altLang="fr-FR"/>
              <a:pPr/>
              <a:t>‹N°›</a:t>
            </a:fld>
            <a:endParaRPr lang="en-US" altLang="fr-FR" dirty="0"/>
          </a:p>
        </p:txBody>
      </p:sp>
    </p:spTree>
    <p:extLst>
      <p:ext uri="{BB962C8B-B14F-4D97-AF65-F5344CB8AC3E}">
        <p14:creationId xmlns:p14="http://schemas.microsoft.com/office/powerpoint/2010/main" val="1184246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081477B-BA44-405E-8FC2-33927B07C292}" type="slidenum">
              <a:rPr lang="en-US" altLang="fr-FR" smtClean="0"/>
              <a:pPr/>
              <a:t>1</a:t>
            </a:fld>
            <a:endParaRPr lang="en-US" altLang="fr-FR" dirty="0"/>
          </a:p>
        </p:txBody>
      </p:sp>
    </p:spTree>
    <p:extLst>
      <p:ext uri="{BB962C8B-B14F-4D97-AF65-F5344CB8AC3E}">
        <p14:creationId xmlns:p14="http://schemas.microsoft.com/office/powerpoint/2010/main" val="47184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42" indent="-177742">
              <a:buFont typeface="Arial" panose="020B0604020202020204" pitchFamily="34" charset="0"/>
              <a:buChar char="•"/>
            </a:pPr>
            <a:r>
              <a:rPr lang="fr-FR" dirty="0" smtClean="0"/>
              <a:t>Il</a:t>
            </a:r>
            <a:r>
              <a:rPr lang="fr-FR" baseline="0" dirty="0" smtClean="0"/>
              <a:t> y a 3 ans, le Président International Ravi RAVINDRAN a donné une nouvelle impulsion aux outils informatiques du Rotary et le Gouverneur Denis HITTER a pris conscience de la nécessité de remplacer le site de notre district :</a:t>
            </a:r>
          </a:p>
          <a:p>
            <a:pPr marL="651721" lvl="1" indent="-177742">
              <a:buFont typeface="Arial" panose="020B0604020202020204" pitchFamily="34" charset="0"/>
              <a:buChar char="•"/>
            </a:pPr>
            <a:r>
              <a:rPr lang="fr-FR" baseline="0" dirty="0" smtClean="0"/>
              <a:t>La charte graphique n’était pas respectée</a:t>
            </a:r>
          </a:p>
          <a:p>
            <a:pPr marL="651721" lvl="1" indent="-177742">
              <a:buFont typeface="Arial" panose="020B0604020202020204" pitchFamily="34" charset="0"/>
              <a:buChar char="•"/>
            </a:pPr>
            <a:r>
              <a:rPr lang="fr-FR" baseline="0" dirty="0" smtClean="0"/>
              <a:t>La présentation commençait à dater</a:t>
            </a:r>
          </a:p>
          <a:p>
            <a:pPr marL="651721" lvl="1" indent="-177742">
              <a:buFont typeface="Arial" panose="020B0604020202020204" pitchFamily="34" charset="0"/>
              <a:buChar char="•"/>
            </a:pPr>
            <a:r>
              <a:rPr lang="fr-FR" baseline="0" dirty="0" smtClean="0"/>
              <a:t>Surtout, la technologie utilisée ne permettait pas de s’adapter aux nouveaux supports tels que les smartphones ou les tablettes</a:t>
            </a:r>
          </a:p>
          <a:p>
            <a:pPr marL="177742" indent="-177742">
              <a:buFont typeface="Arial" panose="020B0604020202020204" pitchFamily="34" charset="0"/>
              <a:buChar char="•"/>
            </a:pPr>
            <a:r>
              <a:rPr lang="fr-FR" baseline="0" dirty="0" smtClean="0"/>
              <a:t>Denis HITTER a convaincu ses 2 successeurs, Michèle SCHULTZ et Pierre JACHEZ et, les 3, ensemble, on lancé le projet avec pour première étape de choisir le nouvel outil</a:t>
            </a:r>
          </a:p>
        </p:txBody>
      </p:sp>
      <p:sp>
        <p:nvSpPr>
          <p:cNvPr id="4" name="Espace réservé du numéro de diapositive 3"/>
          <p:cNvSpPr>
            <a:spLocks noGrp="1"/>
          </p:cNvSpPr>
          <p:nvPr>
            <p:ph type="sldNum" sz="quarter" idx="10"/>
          </p:nvPr>
        </p:nvSpPr>
        <p:spPr/>
        <p:txBody>
          <a:bodyPr/>
          <a:lstStyle/>
          <a:p>
            <a:fld id="{C081477B-BA44-405E-8FC2-33927B07C292}" type="slidenum">
              <a:rPr lang="en-US" altLang="fr-FR" smtClean="0"/>
              <a:pPr/>
              <a:t>2</a:t>
            </a:fld>
            <a:endParaRPr lang="en-US" altLang="fr-FR" dirty="0"/>
          </a:p>
        </p:txBody>
      </p:sp>
    </p:spTree>
    <p:extLst>
      <p:ext uri="{BB962C8B-B14F-4D97-AF65-F5344CB8AC3E}">
        <p14:creationId xmlns:p14="http://schemas.microsoft.com/office/powerpoint/2010/main" val="80370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42" indent="-177742">
              <a:buFont typeface="Arial" panose="020B0604020202020204" pitchFamily="34" charset="0"/>
              <a:buChar char="•"/>
            </a:pPr>
            <a:r>
              <a:rPr lang="fr-FR" dirty="0" smtClean="0"/>
              <a:t>Après avoir regardé</a:t>
            </a:r>
            <a:r>
              <a:rPr lang="fr-FR" baseline="0" dirty="0" smtClean="0"/>
              <a:t> plusieurs outils utilisés par les autres districts, nous avons retenu un site utilisé depuis de nombreuses années par tous les districts de Suisse et le Lichtenstein, puis par de nombreux autres districts dont le 1710, Lyon et sa région et le 1650, la Bretagne</a:t>
            </a:r>
          </a:p>
          <a:p>
            <a:pPr marL="177742" indent="-177742">
              <a:buFont typeface="Arial" panose="020B0604020202020204" pitchFamily="34" charset="0"/>
              <a:buChar char="•"/>
            </a:pPr>
            <a:r>
              <a:rPr lang="fr-FR" baseline="0" dirty="0" smtClean="0"/>
              <a:t>Tous les districts utilisateurs sont regroupés dans une association internationale qui décide de l’évolution du site</a:t>
            </a:r>
          </a:p>
          <a:p>
            <a:pPr marL="177742" indent="-177742" defTabSz="947958">
              <a:buFont typeface="Arial" panose="020B0604020202020204" pitchFamily="34" charset="0"/>
              <a:buChar char="•"/>
              <a:defRPr/>
            </a:pPr>
            <a:r>
              <a:rPr lang="fr-FR" baseline="0" dirty="0" smtClean="0"/>
              <a:t>Les développements et la maintenance sont assurés par des professionnels</a:t>
            </a:r>
          </a:p>
          <a:p>
            <a:pPr marL="177742" indent="-177742">
              <a:buFont typeface="Arial" panose="020B0604020202020204" pitchFamily="34" charset="0"/>
              <a:buChar char="•"/>
            </a:pPr>
            <a:r>
              <a:rPr lang="fr-FR" baseline="0" dirty="0" smtClean="0"/>
              <a:t>Développé pour le Rotary, les fonctions sont rotariennes et le caractère international du Rotary n’a pas été oublié : le site est multilingue (français, allemand et anglais)</a:t>
            </a:r>
          </a:p>
          <a:p>
            <a:pPr marL="177742" indent="-177742">
              <a:buFont typeface="Arial" panose="020B0604020202020204" pitchFamily="34" charset="0"/>
              <a:buChar char="•"/>
            </a:pPr>
            <a:r>
              <a:rPr lang="fr-FR" baseline="0" dirty="0" smtClean="0"/>
              <a:t>Sans oublier que le district est l’association des clubs, cet outil permet d’offrir un site indépendant à chaque club</a:t>
            </a:r>
            <a:endParaRPr lang="fr-FR" dirty="0"/>
          </a:p>
        </p:txBody>
      </p:sp>
      <p:sp>
        <p:nvSpPr>
          <p:cNvPr id="4" name="Espace réservé du numéro de diapositive 3"/>
          <p:cNvSpPr>
            <a:spLocks noGrp="1"/>
          </p:cNvSpPr>
          <p:nvPr>
            <p:ph type="sldNum" sz="quarter" idx="10"/>
          </p:nvPr>
        </p:nvSpPr>
        <p:spPr/>
        <p:txBody>
          <a:bodyPr/>
          <a:lstStyle/>
          <a:p>
            <a:fld id="{C081477B-BA44-405E-8FC2-33927B07C292}" type="slidenum">
              <a:rPr lang="en-US" altLang="fr-FR" smtClean="0"/>
              <a:pPr/>
              <a:t>3</a:t>
            </a:fld>
            <a:endParaRPr lang="en-US" altLang="fr-FR" dirty="0"/>
          </a:p>
        </p:txBody>
      </p:sp>
    </p:spTree>
    <p:extLst>
      <p:ext uri="{BB962C8B-B14F-4D97-AF65-F5344CB8AC3E}">
        <p14:creationId xmlns:p14="http://schemas.microsoft.com/office/powerpoint/2010/main" val="301663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42" indent="-177742">
              <a:buFont typeface="Arial" panose="020B0604020202020204" pitchFamily="34" charset="0"/>
              <a:buChar char="•"/>
            </a:pPr>
            <a:r>
              <a:rPr lang="fr-FR" dirty="0" smtClean="0"/>
              <a:t>Tout</a:t>
            </a:r>
            <a:r>
              <a:rPr lang="fr-FR" baseline="0" dirty="0" smtClean="0"/>
              <a:t> le monde connait désormais </a:t>
            </a:r>
            <a:r>
              <a:rPr lang="fr-FR" baseline="0" dirty="0" err="1" smtClean="0"/>
              <a:t>My</a:t>
            </a:r>
            <a:r>
              <a:rPr lang="fr-FR" baseline="0" dirty="0" smtClean="0"/>
              <a:t> Rotary, le site du Rotary International qui est la référence au niveau mondial</a:t>
            </a:r>
          </a:p>
          <a:p>
            <a:pPr marL="177742" indent="-177742">
              <a:buFont typeface="Arial" panose="020B0604020202020204" pitchFamily="34" charset="0"/>
              <a:buChar char="•"/>
            </a:pPr>
            <a:r>
              <a:rPr lang="fr-FR" baseline="0" dirty="0" smtClean="0"/>
              <a:t>Le site du district présente l’actualité du district, son calendrier, les commissions et les responsables</a:t>
            </a:r>
          </a:p>
          <a:p>
            <a:pPr marL="177742" indent="-177742">
              <a:buFont typeface="Arial" panose="020B0604020202020204" pitchFamily="34" charset="0"/>
              <a:buChar char="•"/>
            </a:pPr>
            <a:r>
              <a:rPr lang="fr-FR" baseline="0" dirty="0" smtClean="0"/>
              <a:t>Le site de votre club véhicule dans votre ville les informations sur vos activités et est un outil moderne de communications</a:t>
            </a:r>
          </a:p>
          <a:p>
            <a:pPr marL="177742" indent="-177742">
              <a:buFont typeface="Arial" panose="020B0604020202020204" pitchFamily="34" charset="0"/>
              <a:buChar char="•"/>
            </a:pPr>
            <a:r>
              <a:rPr lang="fr-FR" baseline="0" dirty="0" smtClean="0"/>
              <a:t>Tous ces sites respectent la même charte graphique et ont ainsi une cohérence qui illustre leur appartenance au même mouvement</a:t>
            </a:r>
          </a:p>
          <a:p>
            <a:pPr marL="177742" indent="-177742">
              <a:buFont typeface="Arial" panose="020B0604020202020204" pitchFamily="34" charset="0"/>
              <a:buChar char="•"/>
            </a:pPr>
            <a:r>
              <a:rPr lang="fr-FR" baseline="0" dirty="0" smtClean="0"/>
              <a:t>De plus, les données des sites sont synchronisées : l’ajout d’un nouveau membre à l’annuaire de votre club et ce sont tous les annuaires qui sont mis à jour.</a:t>
            </a:r>
          </a:p>
          <a:p>
            <a:pPr marL="177742" indent="-177742">
              <a:buFont typeface="Arial" panose="020B0604020202020204" pitchFamily="34" charset="0"/>
              <a:buChar char="•"/>
            </a:pPr>
            <a:r>
              <a:rPr lang="fr-FR" baseline="0" dirty="0" smtClean="0"/>
              <a:t>Reste le point noir qu’est le site du Rotarien : malgré des relances, nous n’arrivons pas à établir un lien avec leur site</a:t>
            </a:r>
            <a:endParaRPr lang="fr-FR" dirty="0"/>
          </a:p>
        </p:txBody>
      </p:sp>
      <p:sp>
        <p:nvSpPr>
          <p:cNvPr id="4" name="Espace réservé du numéro de diapositive 3"/>
          <p:cNvSpPr>
            <a:spLocks noGrp="1"/>
          </p:cNvSpPr>
          <p:nvPr>
            <p:ph type="sldNum" sz="quarter" idx="10"/>
          </p:nvPr>
        </p:nvSpPr>
        <p:spPr/>
        <p:txBody>
          <a:bodyPr/>
          <a:lstStyle/>
          <a:p>
            <a:fld id="{C081477B-BA44-405E-8FC2-33927B07C292}" type="slidenum">
              <a:rPr lang="en-US" altLang="fr-FR" smtClean="0"/>
              <a:pPr/>
              <a:t>4</a:t>
            </a:fld>
            <a:endParaRPr lang="en-US" altLang="fr-FR" dirty="0"/>
          </a:p>
        </p:txBody>
      </p:sp>
    </p:spTree>
    <p:extLst>
      <p:ext uri="{BB962C8B-B14F-4D97-AF65-F5344CB8AC3E}">
        <p14:creationId xmlns:p14="http://schemas.microsoft.com/office/powerpoint/2010/main" val="285434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42" indent="-177742" defTabSz="947958">
              <a:buFont typeface="Arial" panose="020B0604020202020204" pitchFamily="34" charset="0"/>
              <a:buChar char="•"/>
            </a:pPr>
            <a:r>
              <a:rPr lang="fr-FR" baseline="0" dirty="0" smtClean="0"/>
              <a:t>Le site est basé sur un CMS (Content Management System). Ce système permet une gestion des contenus par des non-informaticiens. </a:t>
            </a:r>
            <a:endParaRPr lang="fr-FR" dirty="0" smtClean="0"/>
          </a:p>
          <a:p>
            <a:pPr marL="177742" indent="-177742">
              <a:buFont typeface="Arial" panose="020B0604020202020204" pitchFamily="34" charset="0"/>
              <a:buChar char="•"/>
            </a:pPr>
            <a:r>
              <a:rPr lang="fr-FR" dirty="0" smtClean="0"/>
              <a:t>On a vu que</a:t>
            </a:r>
            <a:r>
              <a:rPr lang="fr-FR" baseline="0" dirty="0" smtClean="0"/>
              <a:t> l’annuaire est synchronisé. Avec l’annuaire au niveau du club des fonctions d’annuaire simplifient le travail du comité et plus particulièrement du secrétaire</a:t>
            </a:r>
          </a:p>
          <a:p>
            <a:pPr marL="651721" lvl="1" indent="-177742">
              <a:buFont typeface="Arial" panose="020B0604020202020204" pitchFamily="34" charset="0"/>
              <a:buChar char="•"/>
            </a:pPr>
            <a:r>
              <a:rPr lang="fr-FR" baseline="0" dirty="0" smtClean="0"/>
              <a:t>Une liste des membres à jour</a:t>
            </a:r>
          </a:p>
          <a:p>
            <a:pPr marL="651721" lvl="1" indent="-177742">
              <a:buFont typeface="Arial" panose="020B0604020202020204" pitchFamily="34" charset="0"/>
              <a:buChar char="•"/>
            </a:pPr>
            <a:r>
              <a:rPr lang="fr-FR" baseline="0" dirty="0" smtClean="0"/>
              <a:t>Un trombinoscope imprimable automatique</a:t>
            </a:r>
          </a:p>
          <a:p>
            <a:pPr marL="651721" lvl="1" indent="-177742">
              <a:buFont typeface="Arial" panose="020B0604020202020204" pitchFamily="34" charset="0"/>
              <a:buChar char="•"/>
            </a:pPr>
            <a:r>
              <a:rPr lang="fr-FR" baseline="0" dirty="0" smtClean="0"/>
              <a:t>La possibilité d’envoyer des messages depuis le site</a:t>
            </a:r>
          </a:p>
          <a:p>
            <a:pPr marL="177742" indent="-177742">
              <a:buFont typeface="Arial" panose="020B0604020202020204" pitchFamily="34" charset="0"/>
              <a:buChar char="•"/>
            </a:pPr>
            <a:r>
              <a:rPr lang="fr-FR" baseline="0" dirty="0" smtClean="0"/>
              <a:t>De la même manière, les outils de gestion du calendrier facilite la vie du Protocole : </a:t>
            </a:r>
          </a:p>
          <a:p>
            <a:pPr marL="651721" lvl="1" indent="-177742">
              <a:buFont typeface="Arial" panose="020B0604020202020204" pitchFamily="34" charset="0"/>
              <a:buChar char="•"/>
            </a:pPr>
            <a:r>
              <a:rPr lang="fr-FR" baseline="0" dirty="0" smtClean="0"/>
              <a:t>Inscription en ligne</a:t>
            </a:r>
          </a:p>
          <a:p>
            <a:pPr marL="651721" lvl="1" indent="-177742">
              <a:buFont typeface="Arial" panose="020B0604020202020204" pitchFamily="34" charset="0"/>
              <a:buChar char="•"/>
            </a:pPr>
            <a:r>
              <a:rPr lang="fr-FR" baseline="0" dirty="0" smtClean="0"/>
              <a:t>Relance automatisée par mail</a:t>
            </a:r>
          </a:p>
          <a:p>
            <a:pPr marL="651721" lvl="1" indent="-177742">
              <a:buFont typeface="Arial" panose="020B0604020202020204" pitchFamily="34" charset="0"/>
              <a:buChar char="•"/>
            </a:pPr>
            <a:r>
              <a:rPr lang="fr-FR" baseline="0" dirty="0" smtClean="0"/>
              <a:t>Disponibilité de liste des inscrits, des réponses en attente, etc..</a:t>
            </a:r>
          </a:p>
          <a:p>
            <a:pPr marL="177742" indent="-177742">
              <a:buFont typeface="Arial" panose="020B0604020202020204" pitchFamily="34" charset="0"/>
              <a:buChar char="•"/>
            </a:pPr>
            <a:r>
              <a:rPr lang="fr-FR" baseline="0" dirty="0" smtClean="0"/>
              <a:t>Le site a une partie publique et une partie privative</a:t>
            </a:r>
          </a:p>
          <a:p>
            <a:pPr marL="177742" indent="-177742">
              <a:buFont typeface="Arial" panose="020B0604020202020204" pitchFamily="34" charset="0"/>
              <a:buChar char="•"/>
            </a:pPr>
            <a:r>
              <a:rPr lang="fr-FR" baseline="0" dirty="0" smtClean="0"/>
              <a:t>Chaque utilisateur a un identifiant sécurisé par un mot de passe. </a:t>
            </a:r>
          </a:p>
          <a:p>
            <a:pPr marL="177742" indent="-177742">
              <a:buFont typeface="Arial" panose="020B0604020202020204" pitchFamily="34" charset="0"/>
              <a:buChar char="•"/>
            </a:pPr>
            <a:r>
              <a:rPr lang="fr-FR" baseline="0" dirty="0" smtClean="0"/>
              <a:t>Pour tous les éléments, possibilité de définir qui peut voir l’information, depuis le comité au visiteur anonyme.</a:t>
            </a:r>
          </a:p>
          <a:p>
            <a:pPr marL="177742" indent="-177742">
              <a:buFont typeface="Arial" panose="020B0604020202020204" pitchFamily="34" charset="0"/>
              <a:buChar char="•"/>
            </a:pPr>
            <a:r>
              <a:rPr lang="fr-FR" baseline="0" dirty="0" smtClean="0"/>
              <a:t>Et plein d’autre fonction à découvrir.</a:t>
            </a:r>
          </a:p>
          <a:p>
            <a:pPr marL="651721" lvl="1" indent="-177742">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C081477B-BA44-405E-8FC2-33927B07C292}" type="slidenum">
              <a:rPr lang="en-US" altLang="fr-FR" smtClean="0"/>
              <a:pPr/>
              <a:t>5</a:t>
            </a:fld>
            <a:endParaRPr lang="en-US" altLang="fr-FR" dirty="0"/>
          </a:p>
        </p:txBody>
      </p:sp>
    </p:spTree>
    <p:extLst>
      <p:ext uri="{BB962C8B-B14F-4D97-AF65-F5344CB8AC3E}">
        <p14:creationId xmlns:p14="http://schemas.microsoft.com/office/powerpoint/2010/main" val="196518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42" indent="-177742" defTabSz="947958">
              <a:buFont typeface="Arial" panose="020B0604020202020204" pitchFamily="34" charset="0"/>
              <a:buChar char="•"/>
            </a:pPr>
            <a:r>
              <a:rPr lang="fr-FR" baseline="0" dirty="0" smtClean="0"/>
              <a:t>Le site est basé sur un CMS (Content Management System). Ce système permet une gestion des contenus par des non-informaticiens. </a:t>
            </a:r>
            <a:endParaRPr lang="fr-FR" dirty="0" smtClean="0"/>
          </a:p>
          <a:p>
            <a:pPr marL="177742" indent="-177742">
              <a:buFont typeface="Arial" panose="020B0604020202020204" pitchFamily="34" charset="0"/>
              <a:buChar char="•"/>
            </a:pPr>
            <a:r>
              <a:rPr lang="fr-FR" dirty="0" smtClean="0"/>
              <a:t>Au</a:t>
            </a:r>
            <a:r>
              <a:rPr lang="fr-FR" baseline="0" dirty="0" smtClean="0"/>
              <a:t>-delà de l’outil, c’est une solution complète dont dispose chaque club</a:t>
            </a:r>
          </a:p>
          <a:p>
            <a:pPr marL="651721" lvl="1" indent="-177742">
              <a:buFont typeface="Arial" panose="020B0604020202020204" pitchFamily="34" charset="0"/>
              <a:buChar char="•"/>
            </a:pPr>
            <a:r>
              <a:rPr lang="fr-FR" baseline="0" dirty="0" smtClean="0"/>
              <a:t>Hébergement du site Internet : le site du club est hébergé sur des serveurs professionnels</a:t>
            </a:r>
          </a:p>
          <a:p>
            <a:pPr marL="651721" lvl="1" indent="-177742">
              <a:buFont typeface="Arial" panose="020B0604020202020204" pitchFamily="34" charset="0"/>
              <a:buChar char="•"/>
            </a:pPr>
            <a:r>
              <a:rPr lang="fr-FR" baseline="0" dirty="0" smtClean="0"/>
              <a:t>Hébergement des données : un espace de stockage permet de stocker tout type de données</a:t>
            </a:r>
          </a:p>
          <a:p>
            <a:pPr marL="651721" lvl="1" indent="-177742">
              <a:buFont typeface="Arial" panose="020B0604020202020204" pitchFamily="34" charset="0"/>
              <a:buChar char="•"/>
            </a:pPr>
            <a:r>
              <a:rPr lang="fr-FR" baseline="0" dirty="0" smtClean="0"/>
              <a:t>Les serveurs de données sont protégés par des outils de sécurité professionnels : pare-feu, antivirus, mot de passe</a:t>
            </a:r>
          </a:p>
          <a:p>
            <a:pPr marL="651721" lvl="1" indent="-177742">
              <a:buFont typeface="Arial" panose="020B0604020202020204" pitchFamily="34" charset="0"/>
              <a:buChar char="•"/>
            </a:pPr>
            <a:r>
              <a:rPr lang="fr-FR" baseline="0" dirty="0" smtClean="0"/>
              <a:t>Sauvegarde des données : les données sont sauvegardées par des solutions professionnelles</a:t>
            </a:r>
          </a:p>
          <a:p>
            <a:pPr marL="177742" indent="-177742">
              <a:buFont typeface="Arial" panose="020B0604020202020204" pitchFamily="34" charset="0"/>
              <a:buChar char="•"/>
            </a:pPr>
            <a:r>
              <a:rPr lang="fr-FR" baseline="0" dirty="0" smtClean="0"/>
              <a:t>La gestion du site est assurée par une société suisse d’informatique</a:t>
            </a:r>
          </a:p>
          <a:p>
            <a:pPr marL="177742" indent="-177742">
              <a:buFont typeface="Arial" panose="020B0604020202020204" pitchFamily="34" charset="0"/>
              <a:buChar char="•"/>
            </a:pPr>
            <a:r>
              <a:rPr lang="fr-FR" baseline="0" dirty="0" smtClean="0"/>
              <a:t>La technologie évolue, les besoins du Rotary évoluent. Le contrat signé avec les Suisses prévoit que tous les districts font partie d’un groupe de travail qui définit les évolutions nécessaires du produit. Ces évolutions sont développés par des professionnels de l’informatique. La dernière évolution majeure concerne les technologies « Responsive Web Design » (ou site web adaptatif en français) qui permet d’accéder au site du district depuis toutes les plateformes. </a:t>
            </a:r>
          </a:p>
          <a:p>
            <a:pPr marL="177742" indent="-177742">
              <a:buFont typeface="Arial" panose="020B0604020202020204" pitchFamily="34" charset="0"/>
              <a:buChar char="•"/>
            </a:pPr>
            <a:r>
              <a:rPr lang="fr-FR" baseline="0" dirty="0" smtClean="0"/>
              <a:t>Tous les frais d’acquisition et de déploiement des sites sont pris en charge par le district. </a:t>
            </a:r>
          </a:p>
          <a:p>
            <a:pPr marL="177742" indent="-177742">
              <a:buFont typeface="Arial" panose="020B0604020202020204" pitchFamily="34" charset="0"/>
              <a:buChar char="•"/>
            </a:pPr>
            <a:r>
              <a:rPr lang="fr-FR" baseline="0" dirty="0" smtClean="0"/>
              <a:t>Les coûts d’utilisation et de maintenance de l’outil sont payés annuellement par le district. Ils sont répercutés aux clubs à partir du 1</a:t>
            </a:r>
            <a:r>
              <a:rPr lang="fr-FR" baseline="30000" dirty="0" smtClean="0"/>
              <a:t>er</a:t>
            </a:r>
            <a:r>
              <a:rPr lang="fr-FR" baseline="0" dirty="0" smtClean="0"/>
              <a:t> juillet 2017 sur la base de 5,5 € / membre / an.</a:t>
            </a:r>
          </a:p>
          <a:p>
            <a:pPr marL="177742" indent="-177742">
              <a:buFont typeface="Arial" panose="020B0604020202020204" pitchFamily="34" charset="0"/>
              <a:buChar char="•"/>
            </a:pPr>
            <a:r>
              <a:rPr lang="fr-FR" baseline="0" dirty="0" smtClean="0"/>
              <a:t>Grâce à cet outil, chaque club a maintenant un site qu’il peut faire vivre sans informaticien. Pour être plus facilement visible sur Internet, il est mieux d’avoir un nom qui est directement accessible par les internautes. Par exemple, rotary-strasbourg-kleber.org : l’acquisition et la gestion de ce nom sont à la charge du club. Un document a été envoyé à chaque club qui explique la mise en œuvre de ce nom de domaine.</a:t>
            </a:r>
          </a:p>
          <a:p>
            <a:pPr marL="177742" indent="-177742">
              <a:buFont typeface="Arial" panose="020B0604020202020204" pitchFamily="34" charset="0"/>
              <a:buChar char="•"/>
            </a:pPr>
            <a:endParaRPr lang="fr-FR" baseline="0" dirty="0" smtClean="0"/>
          </a:p>
          <a:p>
            <a:pPr marL="177742" indent="-177742">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C081477B-BA44-405E-8FC2-33927B07C292}" type="slidenum">
              <a:rPr lang="en-US" altLang="fr-FR" smtClean="0"/>
              <a:pPr/>
              <a:t>6</a:t>
            </a:fld>
            <a:endParaRPr lang="en-US" altLang="fr-FR" dirty="0"/>
          </a:p>
        </p:txBody>
      </p:sp>
    </p:spTree>
    <p:extLst>
      <p:ext uri="{BB962C8B-B14F-4D97-AF65-F5344CB8AC3E}">
        <p14:creationId xmlns:p14="http://schemas.microsoft.com/office/powerpoint/2010/main" val="426575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742" indent="-177742">
              <a:buFont typeface="Arial" panose="020B0604020202020204" pitchFamily="34" charset="0"/>
              <a:buChar char="•"/>
            </a:pPr>
            <a:r>
              <a:rPr lang="fr-FR" dirty="0" smtClean="0"/>
              <a:t>Le Webmaster est le</a:t>
            </a:r>
            <a:r>
              <a:rPr lang="fr-FR" baseline="0" dirty="0" smtClean="0"/>
              <a:t> membre qui va assurer la dynamique du site du club. Il s’assure que le démarrage se passe bien et sollicite les membres pour avoir des contenus. S’il a des compétences WEB, ce sera d’autant mieux, mais c’est surtout l’envie de communiquer pour son club qui est sa plus grande qualité</a:t>
            </a:r>
            <a:endParaRPr lang="fr-FR" dirty="0" smtClean="0"/>
          </a:p>
          <a:p>
            <a:pPr marL="177742" indent="-177742">
              <a:buFont typeface="Arial" panose="020B0604020202020204" pitchFamily="34" charset="0"/>
              <a:buChar char="•"/>
            </a:pPr>
            <a:r>
              <a:rPr lang="fr-FR" dirty="0" smtClean="0"/>
              <a:t>On</a:t>
            </a:r>
            <a:r>
              <a:rPr lang="fr-FR" baseline="0" dirty="0" smtClean="0"/>
              <a:t> a vu précédemment qu’il y avait la synchronisation des données des annuaires du club, du district et du Rotary International. Pour cela le Président ou le secrétaire du club doivent autoriser cette fonction club par club : le webmaster doit s’assurer qu’elle est donnée. Chaque Président a reçu la procédure pour cette autorisation.</a:t>
            </a:r>
          </a:p>
          <a:p>
            <a:pPr marL="177742" indent="-177742">
              <a:buFont typeface="Arial" panose="020B0604020202020204" pitchFamily="34" charset="0"/>
              <a:buChar char="•"/>
            </a:pPr>
            <a:r>
              <a:rPr lang="fr-FR" baseline="0" dirty="0" smtClean="0"/>
              <a:t>Une fois que cette autorisation a été donnée, nous faisons un test des données : une liste d’anomalie est envoyée au webmaster. En général, ce sont des dates de naissance qui ne sont pas renseignées, des adresses ou des téléphones qui sont incomplets. </a:t>
            </a:r>
          </a:p>
          <a:p>
            <a:pPr marL="177742" indent="-177742">
              <a:buFont typeface="Arial" panose="020B0604020202020204" pitchFamily="34" charset="0"/>
              <a:buChar char="•"/>
            </a:pPr>
            <a:r>
              <a:rPr lang="fr-FR" baseline="0" dirty="0" smtClean="0"/>
              <a:t>Dès qu’il n’y a plus d’erreur les données sont importées dans l’annuaire du club. A partir de là, il ne faut plus faire de mise à jour de l’annuaire de </a:t>
            </a:r>
            <a:r>
              <a:rPr lang="fr-FR" baseline="0" dirty="0" err="1" smtClean="0"/>
              <a:t>My</a:t>
            </a:r>
            <a:r>
              <a:rPr lang="fr-FR" baseline="0" dirty="0" smtClean="0"/>
              <a:t> Rotary,</a:t>
            </a:r>
          </a:p>
          <a:p>
            <a:pPr marL="177742" indent="-177742">
              <a:buFont typeface="Arial" panose="020B0604020202020204" pitchFamily="34" charset="0"/>
              <a:buChar char="•"/>
            </a:pPr>
            <a:r>
              <a:rPr lang="fr-FR" baseline="0" dirty="0" smtClean="0"/>
              <a:t>Il est alors temps de mettre à jour le comité de l’année en cours et celui de l’année future, ainsi que les commissions : là encore ne plus faire les mises à jour sur </a:t>
            </a:r>
            <a:r>
              <a:rPr lang="fr-FR" baseline="0" dirty="0" err="1" smtClean="0"/>
              <a:t>My</a:t>
            </a:r>
            <a:r>
              <a:rPr lang="fr-FR" baseline="0" dirty="0" smtClean="0"/>
              <a:t> Rotary. Dès que cette tâche est achevée, me prévenir et nous lançons la synchronisation régulière des annuaires et le club devient complétement autonome.</a:t>
            </a:r>
          </a:p>
          <a:p>
            <a:pPr marL="177742" indent="-177742">
              <a:buFont typeface="Arial" panose="020B0604020202020204" pitchFamily="34" charset="0"/>
              <a:buChar char="•"/>
            </a:pPr>
            <a:r>
              <a:rPr lang="fr-FR" baseline="0" dirty="0" smtClean="0"/>
              <a:t>Il est temps de publier du contenu, gérer les inscriptions aux réunions, relancer les membres par mail</a:t>
            </a:r>
          </a:p>
          <a:p>
            <a:pPr marL="177742" indent="-177742">
              <a:buFont typeface="Arial" panose="020B0604020202020204" pitchFamily="34" charset="0"/>
              <a:buChar char="•"/>
            </a:pPr>
            <a:r>
              <a:rPr lang="fr-FR" baseline="0" dirty="0" smtClean="0"/>
              <a:t>Et bientôt une fonction de paiement sécurisé en ligne sera disponible.</a:t>
            </a:r>
          </a:p>
          <a:p>
            <a:pPr marL="177742" indent="-177742">
              <a:buFont typeface="Arial" panose="020B0604020202020204" pitchFamily="34" charset="0"/>
              <a:buChar char="•"/>
            </a:pPr>
            <a:endParaRPr lang="fr-FR" baseline="0" dirty="0" smtClean="0"/>
          </a:p>
          <a:p>
            <a:pPr marL="177742" indent="-177742">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C081477B-BA44-405E-8FC2-33927B07C292}" type="slidenum">
              <a:rPr lang="en-US" altLang="fr-FR" smtClean="0"/>
              <a:pPr/>
              <a:t>7</a:t>
            </a:fld>
            <a:endParaRPr lang="en-US" altLang="fr-FR" dirty="0"/>
          </a:p>
        </p:txBody>
      </p:sp>
    </p:spTree>
    <p:extLst>
      <p:ext uri="{BB962C8B-B14F-4D97-AF65-F5344CB8AC3E}">
        <p14:creationId xmlns:p14="http://schemas.microsoft.com/office/powerpoint/2010/main" val="421974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081477B-BA44-405E-8FC2-33927B07C292}" type="slidenum">
              <a:rPr lang="en-US" altLang="fr-FR" smtClean="0"/>
              <a:pPr/>
              <a:t>8</a:t>
            </a:fld>
            <a:endParaRPr lang="en-US" altLang="fr-FR" dirty="0"/>
          </a:p>
        </p:txBody>
      </p:sp>
    </p:spTree>
    <p:extLst>
      <p:ext uri="{BB962C8B-B14F-4D97-AF65-F5344CB8AC3E}">
        <p14:creationId xmlns:p14="http://schemas.microsoft.com/office/powerpoint/2010/main" val="279797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baseline="0">
                <a:solidFill>
                  <a:schemeClr val="bg1"/>
                </a:solidFill>
                <a:latin typeface="Arial Narrow"/>
                <a:cs typeface="Arial Narrow"/>
              </a:defRPr>
            </a:lvl1pPr>
          </a:lstStyle>
          <a:p>
            <a:r>
              <a:rPr lang="fr-FR" dirty="0" smtClean="0"/>
              <a:t>Modifier le style du titre</a:t>
            </a:r>
            <a:endParaRPr lang="en-US" dirty="0"/>
          </a:p>
        </p:txBody>
      </p:sp>
      <p:sp>
        <p:nvSpPr>
          <p:cNvPr id="8" name="Subtitle 2"/>
          <p:cNvSpPr>
            <a:spLocks noGrp="1"/>
          </p:cNvSpPr>
          <p:nvPr>
            <p:ph type="subTitle" idx="1" hasCustomPrompt="1"/>
          </p:nvPr>
        </p:nvSpPr>
        <p:spPr>
          <a:xfrm>
            <a:off x="711200" y="4611744"/>
            <a:ext cx="8534400" cy="1408056"/>
          </a:xfrm>
          <a:prstGeom prst="rect">
            <a:avLst/>
          </a:prstGeom>
        </p:spPr>
        <p:txBody>
          <a:bodyPr lIns="0" tIns="0" rIns="0" bIns="0">
            <a:normAutofit/>
          </a:bodyPr>
          <a:lstStyle>
            <a:lvl1pPr marL="0" indent="0" algn="l">
              <a:buNone/>
              <a:defRPr sz="2200" baseline="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Modifier le style des sous-</a:t>
            </a:r>
            <a:r>
              <a:rPr lang="en-US" dirty="0" err="1" smtClean="0"/>
              <a:t>titres</a:t>
            </a:r>
            <a:r>
              <a:rPr lang="en-US" dirty="0" smtClean="0"/>
              <a:t> du masque</a:t>
            </a:r>
            <a:endParaRPr lang="en-US" dirty="0"/>
          </a:p>
        </p:txBody>
      </p:sp>
    </p:spTree>
    <p:extLst>
      <p:ext uri="{BB962C8B-B14F-4D97-AF65-F5344CB8AC3E}">
        <p14:creationId xmlns:p14="http://schemas.microsoft.com/office/powerpoint/2010/main" val="212020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5" name="Rectangle 4"/>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6"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marL="742950" indent="-285750">
              <a:buFont typeface="Wingdings" panose="05000000000000000000" pitchFamily="2" charset="2"/>
              <a:buChar char="Ø"/>
              <a:defRPr sz="2600">
                <a:solidFill>
                  <a:srgbClr val="58585A"/>
                </a:solidFill>
                <a:latin typeface="Georgia"/>
                <a:cs typeface="Georgia"/>
              </a:defRPr>
            </a:lvl2pPr>
            <a:lvl3pPr marL="1143000" indent="-228600">
              <a:buFont typeface="Wingdings" panose="05000000000000000000" pitchFamily="2" charset="2"/>
              <a:buChar char="ü"/>
              <a:defRPr sz="2200">
                <a:solidFill>
                  <a:srgbClr val="58585A"/>
                </a:solidFill>
                <a:latin typeface="Georgia"/>
                <a:cs typeface="Georgia"/>
              </a:defRPr>
            </a:lvl3pPr>
            <a:lvl4pPr marL="1600200" indent="-228600">
              <a:buFont typeface="Courier New" panose="02070309020205020404" pitchFamily="49" charset="0"/>
              <a:buChar char="o"/>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113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5" name="Rectangle 4"/>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6"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marL="742950" indent="-285750">
              <a:buFont typeface="Wingdings" panose="05000000000000000000" pitchFamily="2" charset="2"/>
              <a:buChar char="Ø"/>
              <a:defRPr sz="2600">
                <a:solidFill>
                  <a:srgbClr val="58585A"/>
                </a:solidFill>
                <a:latin typeface="Georgia"/>
                <a:cs typeface="Georgia"/>
              </a:defRPr>
            </a:lvl2pPr>
            <a:lvl3pPr marL="1143000" indent="-228600">
              <a:buFont typeface="Wingdings" panose="05000000000000000000" pitchFamily="2" charset="2"/>
              <a:buChar char="ü"/>
              <a:defRPr sz="2200">
                <a:solidFill>
                  <a:srgbClr val="58585A"/>
                </a:solidFill>
                <a:latin typeface="Georgia"/>
                <a:cs typeface="Georgia"/>
              </a:defRPr>
            </a:lvl3pPr>
            <a:lvl4pPr marL="1600200" indent="-228600">
              <a:buFont typeface="Courier New" panose="02070309020205020404" pitchFamily="49" charset="0"/>
              <a:buChar char="o"/>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25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86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666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06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090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0175" t="6903" r="9247" b="3603"/>
          <a:stretch>
            <a:fillRect/>
          </a:stretch>
        </p:blipFill>
        <p:spPr bwMode="auto">
          <a:xfrm>
            <a:off x="10992544" y="4941168"/>
            <a:ext cx="1044194" cy="18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7098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5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424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1479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fr-FR" smtClean="0"/>
              <a:t>Modifiez le style du titre</a:t>
            </a:r>
            <a:endParaRPr lang="en-US" dirty="0"/>
          </a:p>
        </p:txBody>
      </p:sp>
      <p:sp>
        <p:nvSpPr>
          <p:cNvPr id="8" name="Subtitle 2"/>
          <p:cNvSpPr>
            <a:spLocks noGrp="1"/>
          </p:cNvSpPr>
          <p:nvPr>
            <p:ph type="subTitle" idx="1"/>
          </p:nvPr>
        </p:nvSpPr>
        <p:spPr>
          <a:xfrm>
            <a:off x="711200" y="4611744"/>
            <a:ext cx="8534400" cy="14080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Tree>
    <p:extLst>
      <p:ext uri="{BB962C8B-B14F-4D97-AF65-F5344CB8AC3E}">
        <p14:creationId xmlns:p14="http://schemas.microsoft.com/office/powerpoint/2010/main" val="316740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39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5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4" name="Rectangle 3"/>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44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978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4" name="Rectangle 3"/>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44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44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609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4" name="Rectangle 3"/>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44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44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66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4" name="Rectangle 3"/>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44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44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569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4" name="Rectangle 3"/>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44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902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26453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fr-FR" smtClean="0"/>
              <a:t>Modifiez le style du titre</a:t>
            </a:r>
            <a:endParaRPr lang="en-US" dirty="0"/>
          </a:p>
        </p:txBody>
      </p:sp>
      <p:sp>
        <p:nvSpPr>
          <p:cNvPr id="8" name="Subtitle 2"/>
          <p:cNvSpPr>
            <a:spLocks noGrp="1"/>
          </p:cNvSpPr>
          <p:nvPr>
            <p:ph type="subTitle" idx="1"/>
          </p:nvPr>
        </p:nvSpPr>
        <p:spPr>
          <a:xfrm>
            <a:off x="711200" y="4611744"/>
            <a:ext cx="8534400" cy="1331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Tree>
    <p:extLst>
      <p:ext uri="{BB962C8B-B14F-4D97-AF65-F5344CB8AC3E}">
        <p14:creationId xmlns:p14="http://schemas.microsoft.com/office/powerpoint/2010/main" val="256773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fr-FR" smtClean="0"/>
              <a:t>Modifiez le style du titre</a:t>
            </a:r>
            <a:endParaRPr lang="en-US" dirty="0"/>
          </a:p>
        </p:txBody>
      </p:sp>
      <p:sp>
        <p:nvSpPr>
          <p:cNvPr id="8" name="Subtitle 2"/>
          <p:cNvSpPr>
            <a:spLocks noGrp="1"/>
          </p:cNvSpPr>
          <p:nvPr>
            <p:ph type="subTitle" idx="1"/>
          </p:nvPr>
        </p:nvSpPr>
        <p:spPr>
          <a:xfrm>
            <a:off x="711200" y="4611744"/>
            <a:ext cx="8534400" cy="1331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Tree>
    <p:extLst>
      <p:ext uri="{BB962C8B-B14F-4D97-AF65-F5344CB8AC3E}">
        <p14:creationId xmlns:p14="http://schemas.microsoft.com/office/powerpoint/2010/main" val="24723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fr-FR" smtClean="0"/>
              <a:t>Modifiez le style du titre</a:t>
            </a:r>
            <a:endParaRPr lang="en-US" dirty="0"/>
          </a:p>
        </p:txBody>
      </p:sp>
      <p:sp>
        <p:nvSpPr>
          <p:cNvPr id="8" name="Subtitle 2"/>
          <p:cNvSpPr>
            <a:spLocks noGrp="1"/>
          </p:cNvSpPr>
          <p:nvPr>
            <p:ph type="subTitle" idx="1"/>
          </p:nvPr>
        </p:nvSpPr>
        <p:spPr>
          <a:xfrm>
            <a:off x="711200" y="4611744"/>
            <a:ext cx="8534400" cy="14080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Tree>
    <p:extLst>
      <p:ext uri="{BB962C8B-B14F-4D97-AF65-F5344CB8AC3E}">
        <p14:creationId xmlns:p14="http://schemas.microsoft.com/office/powerpoint/2010/main" val="8393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94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5" name="Rectangle 4"/>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dirty="0">
              <a:solidFill>
                <a:schemeClr val="lt1"/>
              </a:solidFill>
              <a:latin typeface="+mn-lt"/>
              <a:ea typeface="+mn-ea"/>
            </a:endParaRPr>
          </a:p>
        </p:txBody>
      </p:sp>
      <p:sp>
        <p:nvSpPr>
          <p:cNvPr id="2" name="Title 1"/>
          <p:cNvSpPr>
            <a:spLocks noGrp="1"/>
          </p:cNvSpPr>
          <p:nvPr>
            <p:ph type="title" hasCustomPrompt="1"/>
          </p:nvPr>
        </p:nvSpPr>
        <p:spPr>
          <a:xfrm>
            <a:off x="508000" y="457200"/>
            <a:ext cx="11684000" cy="533400"/>
          </a:xfrm>
          <a:prstGeom prst="rect">
            <a:avLst/>
          </a:prstGeom>
        </p:spPr>
        <p:txBody>
          <a:bodyPr lIns="0" tIns="0" rIns="0" bIns="0" anchor="ctr" anchorCtr="0"/>
          <a:lstStyle>
            <a:lvl1pPr algn="l">
              <a:defRPr sz="3600" baseline="0">
                <a:solidFill>
                  <a:schemeClr val="bg1"/>
                </a:solidFill>
                <a:latin typeface="Arial Narrow"/>
                <a:cs typeface="Arial Narrow"/>
              </a:defRPr>
            </a:lvl1pPr>
          </a:lstStyle>
          <a:p>
            <a:r>
              <a:rPr lang="en-US" dirty="0" smtClean="0"/>
              <a:t>TAPEZ VOTRE TITRE</a:t>
            </a:r>
            <a:endParaRPr lang="en-US" dirty="0"/>
          </a:p>
        </p:txBody>
      </p:sp>
      <p:sp>
        <p:nvSpPr>
          <p:cNvPr id="6"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marL="742950" indent="-285750">
              <a:buFont typeface="Wingdings" panose="05000000000000000000" pitchFamily="2" charset="2"/>
              <a:buChar char="Ø"/>
              <a:defRPr sz="2600">
                <a:solidFill>
                  <a:srgbClr val="58585A"/>
                </a:solidFill>
                <a:latin typeface="Georgia"/>
                <a:cs typeface="Georgia"/>
              </a:defRPr>
            </a:lvl2pPr>
            <a:lvl3pPr marL="1143000" indent="-228600">
              <a:buFont typeface="Wingdings" panose="05000000000000000000" pitchFamily="2" charset="2"/>
              <a:buChar char="ü"/>
              <a:defRPr sz="2200">
                <a:solidFill>
                  <a:srgbClr val="58585A"/>
                </a:solidFill>
                <a:latin typeface="Georgia"/>
                <a:cs typeface="Georgia"/>
              </a:defRPr>
            </a:lvl3pPr>
            <a:lvl4pPr marL="1600200" indent="-228600">
              <a:buFont typeface="Courier New" panose="02070309020205020404" pitchFamily="49" charset="0"/>
              <a:buChar char="o"/>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43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5" name="Rectangle 4"/>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smtClean="0"/>
              <a:t>Click to edit Master title style</a:t>
            </a:r>
            <a:endParaRPr lang="en-US" dirty="0"/>
          </a:p>
        </p:txBody>
      </p:sp>
      <p:sp>
        <p:nvSpPr>
          <p:cNvPr id="7"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marL="742950" indent="-285750">
              <a:buFont typeface="Wingdings" panose="05000000000000000000" pitchFamily="2" charset="2"/>
              <a:buChar char="Ø"/>
              <a:defRPr sz="2600">
                <a:solidFill>
                  <a:srgbClr val="58585A"/>
                </a:solidFill>
                <a:latin typeface="Georgia"/>
                <a:cs typeface="Georgia"/>
              </a:defRPr>
            </a:lvl2pPr>
            <a:lvl3pPr marL="1143000" indent="-228600">
              <a:buFont typeface="Wingdings" panose="05000000000000000000" pitchFamily="2" charset="2"/>
              <a:buChar char="ü"/>
              <a:defRPr sz="2200">
                <a:solidFill>
                  <a:srgbClr val="58585A"/>
                </a:solidFill>
                <a:latin typeface="Georgia"/>
                <a:cs typeface="Georgia"/>
              </a:defRPr>
            </a:lvl3pPr>
            <a:lvl4pPr marL="1600200" indent="-228600">
              <a:buFont typeface="Courier New" panose="02070309020205020404" pitchFamily="49" charset="0"/>
              <a:buChar char="o"/>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31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dirty="0"/>
          </a:p>
        </p:txBody>
      </p:sp>
      <p:sp>
        <p:nvSpPr>
          <p:cNvPr id="5" name="Rectangle 4"/>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sz="24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smtClean="0"/>
              <a:t>Click to edit Master title style</a:t>
            </a:r>
            <a:endParaRPr lang="en-US" dirty="0"/>
          </a:p>
        </p:txBody>
      </p:sp>
      <p:sp>
        <p:nvSpPr>
          <p:cNvPr id="7"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marL="742950" indent="-285750">
              <a:buFont typeface="Wingdings" panose="05000000000000000000" pitchFamily="2" charset="2"/>
              <a:buChar char="Ø"/>
              <a:defRPr sz="2600">
                <a:solidFill>
                  <a:srgbClr val="58585A"/>
                </a:solidFill>
                <a:latin typeface="Georgia"/>
                <a:cs typeface="Georgia"/>
              </a:defRPr>
            </a:lvl2pPr>
            <a:lvl3pPr marL="1143000" indent="-228600">
              <a:buFont typeface="Wingdings" panose="05000000000000000000" pitchFamily="2" charset="2"/>
              <a:buChar char="ü"/>
              <a:defRPr sz="2200">
                <a:solidFill>
                  <a:srgbClr val="58585A"/>
                </a:solidFill>
                <a:latin typeface="Georgia"/>
                <a:cs typeface="Georgia"/>
              </a:defRPr>
            </a:lvl3pPr>
            <a:lvl4pPr marL="1600200" indent="-228600">
              <a:buFont typeface="Courier New" panose="02070309020205020404" pitchFamily="49" charset="0"/>
              <a:buChar char="o"/>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084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2.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2400"/>
          </a:p>
        </p:txBody>
      </p:sp>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611200" y="1512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020376" y="4941168"/>
            <a:ext cx="1075639" cy="1800000"/>
          </a:xfrm>
          <a:prstGeom prst="rect">
            <a:avLst/>
          </a:prstGeom>
        </p:spPr>
      </p:pic>
      <p:pic>
        <p:nvPicPr>
          <p:cNvPr id="8" name="Imag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159" y="6219186"/>
            <a:ext cx="2858845" cy="523636"/>
          </a:xfrm>
          <a:prstGeom prst="rect">
            <a:avLst/>
          </a:prstGeom>
        </p:spPr>
      </p:pic>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Lst>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020376" y="4941168"/>
            <a:ext cx="1075639" cy="1800000"/>
          </a:xfrm>
          <a:prstGeom prst="rect">
            <a:avLst/>
          </a:prstGeom>
        </p:spPr>
      </p:pic>
      <p:pic>
        <p:nvPicPr>
          <p:cNvPr id="5" name="Imag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9744" y="5938652"/>
            <a:ext cx="4520547" cy="828000"/>
          </a:xfrm>
          <a:prstGeom prst="rect">
            <a:avLst/>
          </a:prstGeom>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50" r:id="rId14"/>
    <p:sldLayoutId id="2147483951"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20376" y="4941168"/>
            <a:ext cx="1075639" cy="1800000"/>
          </a:xfrm>
          <a:prstGeom prst="rect">
            <a:avLst/>
          </a:prstGeom>
        </p:spPr>
      </p:pic>
      <p:pic>
        <p:nvPicPr>
          <p:cNvPr id="9" name="Imag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63352" y="6021280"/>
            <a:ext cx="3144729" cy="576000"/>
          </a:xfrm>
          <a:prstGeom prst="rect">
            <a:avLst/>
          </a:prstGeom>
        </p:spPr>
      </p:pic>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my.rotary.or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www.mon-club.org/" TargetMode="External"/><Relationship Id="rId4" Type="http://schemas.openxmlformats.org/officeDocument/2006/relationships/hyperlink" Target="http://www.rotary1680.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rotary1680.org/"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SITE INTERNET DU DISTRICT 1680</a:t>
            </a:r>
            <a:endParaRPr lang="fr-FR" dirty="0"/>
          </a:p>
        </p:txBody>
      </p:sp>
      <p:sp>
        <p:nvSpPr>
          <p:cNvPr id="3" name="Sous-titre 2"/>
          <p:cNvSpPr>
            <a:spLocks noGrp="1"/>
          </p:cNvSpPr>
          <p:nvPr>
            <p:ph type="subTitle" idx="1"/>
          </p:nvPr>
        </p:nvSpPr>
        <p:spPr/>
        <p:txBody>
          <a:bodyPr/>
          <a:lstStyle/>
          <a:p>
            <a:r>
              <a:rPr lang="fr-FR" dirty="0" smtClean="0"/>
              <a:t>8 avril 2017 – COLMAR – Parc des expositions</a:t>
            </a:r>
          </a:p>
          <a:p>
            <a:r>
              <a:rPr lang="fr-FR" dirty="0" smtClean="0"/>
              <a:t>Conférence du District 2016-2017</a:t>
            </a:r>
          </a:p>
          <a:p>
            <a:r>
              <a:rPr lang="fr-FR" dirty="0" smtClean="0"/>
              <a:t>Hervé LEDUC – RC Mulhouse Collines</a:t>
            </a:r>
          </a:p>
          <a:p>
            <a:endParaRPr lang="fr-FR" dirty="0"/>
          </a:p>
        </p:txBody>
      </p:sp>
    </p:spTree>
    <p:extLst>
      <p:ext uri="{BB962C8B-B14F-4D97-AF65-F5344CB8AC3E}">
        <p14:creationId xmlns:p14="http://schemas.microsoft.com/office/powerpoint/2010/main" val="290353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PROJET</a:t>
            </a:r>
            <a:endParaRPr lang="fr-FR" dirty="0"/>
          </a:p>
        </p:txBody>
      </p:sp>
      <p:sp>
        <p:nvSpPr>
          <p:cNvPr id="5" name="Espace réservé du contenu 4"/>
          <p:cNvSpPr>
            <a:spLocks noGrp="1"/>
          </p:cNvSpPr>
          <p:nvPr>
            <p:ph idx="1"/>
          </p:nvPr>
        </p:nvSpPr>
        <p:spPr/>
        <p:txBody>
          <a:bodyPr>
            <a:normAutofit/>
          </a:bodyPr>
          <a:lstStyle/>
          <a:p>
            <a:r>
              <a:rPr lang="fr-FR" sz="3200" dirty="0" smtClean="0"/>
              <a:t>Nécessité de remplacer le site existant</a:t>
            </a:r>
          </a:p>
          <a:p>
            <a:pPr lvl="1"/>
            <a:r>
              <a:rPr lang="fr-FR" sz="2800" dirty="0" smtClean="0"/>
              <a:t>Charte non respectée</a:t>
            </a:r>
          </a:p>
          <a:p>
            <a:pPr lvl="1"/>
            <a:r>
              <a:rPr lang="fr-FR" sz="2800" dirty="0" smtClean="0"/>
              <a:t>Présentation ancienne</a:t>
            </a:r>
          </a:p>
          <a:p>
            <a:pPr lvl="1"/>
            <a:r>
              <a:rPr lang="fr-FR" sz="2800" dirty="0" smtClean="0"/>
              <a:t>Pas adapté aux nouveaux outils</a:t>
            </a:r>
          </a:p>
          <a:p>
            <a:r>
              <a:rPr lang="fr-FR" sz="3200" dirty="0" smtClean="0"/>
              <a:t>Volonté des 3 gouverneurs</a:t>
            </a:r>
          </a:p>
          <a:p>
            <a:pPr lvl="1"/>
            <a:r>
              <a:rPr lang="fr-FR" sz="2800" dirty="0" smtClean="0"/>
              <a:t>Denis HITTER</a:t>
            </a:r>
          </a:p>
          <a:p>
            <a:pPr lvl="1"/>
            <a:r>
              <a:rPr lang="fr-FR" sz="2800" dirty="0" smtClean="0"/>
              <a:t>Michèle SCHULTZ</a:t>
            </a:r>
          </a:p>
          <a:p>
            <a:pPr lvl="1"/>
            <a:r>
              <a:rPr lang="fr-FR" sz="2800" dirty="0" smtClean="0"/>
              <a:t>Pierre JACHEZ</a:t>
            </a:r>
          </a:p>
          <a:p>
            <a:endParaRPr lang="fr-FR" sz="3200" dirty="0"/>
          </a:p>
        </p:txBody>
      </p:sp>
      <p:pic>
        <p:nvPicPr>
          <p:cNvPr id="6" name="Image 5"/>
          <p:cNvPicPr>
            <a:picLocks noChangeAspect="1"/>
          </p:cNvPicPr>
          <p:nvPr/>
        </p:nvPicPr>
        <p:blipFill rotWithShape="1">
          <a:blip r:embed="rId3"/>
          <a:srcRect l="24806" t="7200" r="25188"/>
          <a:stretch/>
        </p:blipFill>
        <p:spPr>
          <a:xfrm>
            <a:off x="6334866" y="1916832"/>
            <a:ext cx="4589737" cy="4658071"/>
          </a:xfrm>
          <a:prstGeom prst="rect">
            <a:avLst/>
          </a:prstGeom>
        </p:spPr>
      </p:pic>
    </p:spTree>
    <p:extLst>
      <p:ext uri="{BB962C8B-B14F-4D97-AF65-F5344CB8AC3E}">
        <p14:creationId xmlns:p14="http://schemas.microsoft.com/office/powerpoint/2010/main" val="386870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 SITE CHOISI</a:t>
            </a:r>
            <a:endParaRPr lang="fr-FR" dirty="0"/>
          </a:p>
        </p:txBody>
      </p:sp>
      <p:sp>
        <p:nvSpPr>
          <p:cNvPr id="5" name="Espace réservé du contenu 6"/>
          <p:cNvSpPr txBox="1">
            <a:spLocks/>
          </p:cNvSpPr>
          <p:nvPr/>
        </p:nvSpPr>
        <p:spPr>
          <a:xfrm>
            <a:off x="263352" y="1147193"/>
            <a:ext cx="11017224" cy="4730079"/>
          </a:xfrm>
          <a:prstGeom prst="rect">
            <a:avLst/>
          </a:prstGeom>
        </p:spPr>
        <p:txBody>
          <a:bodyPr>
            <a:normAutofit fontScale="92500"/>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Wingdings" panose="05000000000000000000" pitchFamily="2" charset="2"/>
              <a:buChar char="Ø"/>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Wingdings" panose="05000000000000000000" pitchFamily="2" charset="2"/>
              <a:buChar char="ü"/>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Courier New" panose="02070309020205020404" pitchFamily="49" charset="0"/>
              <a:buChar char="o"/>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49263"/>
            <a:r>
              <a:rPr lang="fr-FR" dirty="0" smtClean="0"/>
              <a:t>Site initié par les districts suisses </a:t>
            </a:r>
          </a:p>
          <a:p>
            <a:pPr defTabSz="449263"/>
            <a:r>
              <a:rPr lang="fr-FR" dirty="0" smtClean="0"/>
              <a:t>Adopté aujourd’hui par de nombreux districts</a:t>
            </a:r>
          </a:p>
          <a:p>
            <a:pPr lvl="1" defTabSz="449263"/>
            <a:r>
              <a:rPr lang="fr-FR" dirty="0" smtClean="0"/>
              <a:t>Tous les districts suisses et le Lichtenstein</a:t>
            </a:r>
          </a:p>
          <a:p>
            <a:pPr lvl="1" defTabSz="449263"/>
            <a:r>
              <a:rPr lang="fr-FR" dirty="0" smtClean="0"/>
              <a:t>Le district 1710, Lyon et sa région</a:t>
            </a:r>
          </a:p>
          <a:p>
            <a:pPr lvl="1" defTabSz="449263"/>
            <a:r>
              <a:rPr lang="fr-FR" dirty="0" smtClean="0"/>
              <a:t>Le district 1650, la Bretagne</a:t>
            </a:r>
          </a:p>
          <a:p>
            <a:pPr defTabSz="449263"/>
            <a:r>
              <a:rPr lang="fr-FR" dirty="0" smtClean="0"/>
              <a:t>Association des districts utilisateurs</a:t>
            </a:r>
          </a:p>
          <a:p>
            <a:pPr defTabSz="449263"/>
            <a:r>
              <a:rPr lang="fr-FR" dirty="0" smtClean="0"/>
              <a:t>Développement et maintenance assurés par des professionnels</a:t>
            </a:r>
          </a:p>
          <a:p>
            <a:pPr defTabSz="449263"/>
            <a:r>
              <a:rPr lang="fr-FR" dirty="0" smtClean="0"/>
              <a:t>Site développé pour le Rotary : simple d’utilisation et multilingue</a:t>
            </a:r>
          </a:p>
          <a:p>
            <a:r>
              <a:rPr lang="fr-FR" b="1" dirty="0" smtClean="0"/>
              <a:t>Un site pour chaque club</a:t>
            </a:r>
          </a:p>
        </p:txBody>
      </p:sp>
      <p:pic>
        <p:nvPicPr>
          <p:cNvPr id="8" name="Image 7"/>
          <p:cNvPicPr>
            <a:picLocks noChangeAspect="1"/>
          </p:cNvPicPr>
          <p:nvPr/>
        </p:nvPicPr>
        <p:blipFill>
          <a:blip r:embed="rId3"/>
          <a:stretch>
            <a:fillRect/>
          </a:stretch>
        </p:blipFill>
        <p:spPr>
          <a:xfrm>
            <a:off x="7896200" y="1124744"/>
            <a:ext cx="4209802" cy="2952328"/>
          </a:xfrm>
          <a:prstGeom prst="rect">
            <a:avLst/>
          </a:prstGeom>
        </p:spPr>
      </p:pic>
    </p:spTree>
    <p:extLst>
      <p:ext uri="{BB962C8B-B14F-4D97-AF65-F5344CB8AC3E}">
        <p14:creationId xmlns:p14="http://schemas.microsoft.com/office/powerpoint/2010/main" val="388073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SITES POUR TOUS</a:t>
            </a:r>
            <a:endParaRPr lang="fr-FR" dirty="0"/>
          </a:p>
        </p:txBody>
      </p:sp>
      <p:sp>
        <p:nvSpPr>
          <p:cNvPr id="3" name="Espace réservé du contenu 2"/>
          <p:cNvSpPr>
            <a:spLocks noGrp="1"/>
          </p:cNvSpPr>
          <p:nvPr>
            <p:ph idx="1"/>
          </p:nvPr>
        </p:nvSpPr>
        <p:spPr>
          <a:xfrm>
            <a:off x="609600" y="1219201"/>
            <a:ext cx="10972800" cy="4442047"/>
          </a:xfrm>
        </p:spPr>
        <p:txBody>
          <a:bodyPr>
            <a:normAutofit fontScale="85000" lnSpcReduction="10000"/>
          </a:bodyPr>
          <a:lstStyle/>
          <a:p>
            <a:pPr>
              <a:lnSpc>
                <a:spcPct val="150000"/>
              </a:lnSpc>
              <a:tabLst>
                <a:tab pos="6456363" algn="l"/>
              </a:tabLst>
            </a:pPr>
            <a:r>
              <a:rPr lang="fr-FR" dirty="0" smtClean="0"/>
              <a:t>MY ROTARY au niveau mondial	</a:t>
            </a:r>
            <a:r>
              <a:rPr lang="fr-FR" dirty="0" smtClean="0">
                <a:hlinkClick r:id="rId3"/>
              </a:rPr>
              <a:t>my.rotary.org</a:t>
            </a:r>
            <a:endParaRPr lang="fr-FR" dirty="0" smtClean="0"/>
          </a:p>
          <a:p>
            <a:pPr>
              <a:lnSpc>
                <a:spcPct val="150000"/>
              </a:lnSpc>
              <a:tabLst>
                <a:tab pos="6456363" algn="l"/>
              </a:tabLst>
            </a:pPr>
            <a:r>
              <a:rPr lang="fr-FR" dirty="0" smtClean="0"/>
              <a:t>Le 1680 au niveau du district</a:t>
            </a:r>
            <a:r>
              <a:rPr lang="fr-FR" smtClean="0"/>
              <a:t>	</a:t>
            </a:r>
            <a:r>
              <a:rPr lang="fr-FR" smtClean="0">
                <a:hlinkClick r:id="rId4"/>
              </a:rPr>
              <a:t>http://www.rotary1680.org/</a:t>
            </a:r>
            <a:endParaRPr lang="fr-FR" dirty="0" smtClean="0"/>
          </a:p>
          <a:p>
            <a:pPr>
              <a:lnSpc>
                <a:spcPct val="150000"/>
              </a:lnSpc>
              <a:tabLst>
                <a:tab pos="6456363" algn="l"/>
              </a:tabLst>
            </a:pPr>
            <a:r>
              <a:rPr lang="fr-FR" dirty="0" smtClean="0"/>
              <a:t>Le site du club offert par le district	</a:t>
            </a:r>
            <a:r>
              <a:rPr lang="fr-FR" dirty="0" smtClean="0">
                <a:hlinkClick r:id="rId5"/>
              </a:rPr>
              <a:t>www.mon-club.org</a:t>
            </a:r>
            <a:endParaRPr lang="fr-FR" dirty="0" smtClean="0"/>
          </a:p>
          <a:p>
            <a:pPr>
              <a:lnSpc>
                <a:spcPct val="150000"/>
              </a:lnSpc>
            </a:pPr>
            <a:r>
              <a:rPr lang="fr-FR" dirty="0" smtClean="0"/>
              <a:t>Une seule charte graphique</a:t>
            </a:r>
          </a:p>
          <a:p>
            <a:pPr>
              <a:lnSpc>
                <a:spcPct val="150000"/>
              </a:lnSpc>
            </a:pPr>
            <a:r>
              <a:rPr lang="fr-FR" dirty="0" smtClean="0"/>
              <a:t>Tous ces sites sont synchronisés : saisie unique</a:t>
            </a:r>
          </a:p>
          <a:p>
            <a:pPr>
              <a:lnSpc>
                <a:spcPct val="150000"/>
              </a:lnSpc>
            </a:pPr>
            <a:r>
              <a:rPr lang="fr-FR" dirty="0" smtClean="0"/>
              <a:t>Un point noir : le Rotarien</a:t>
            </a:r>
          </a:p>
        </p:txBody>
      </p:sp>
    </p:spTree>
    <p:extLst>
      <p:ext uri="{BB962C8B-B14F-4D97-AF65-F5344CB8AC3E}">
        <p14:creationId xmlns:p14="http://schemas.microsoft.com/office/powerpoint/2010/main" val="2850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FONCTIONS ROTARIENNES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Une gestion simplifiée des </a:t>
            </a:r>
            <a:r>
              <a:rPr lang="fr-FR" dirty="0" smtClean="0"/>
              <a:t>contenus</a:t>
            </a:r>
          </a:p>
          <a:p>
            <a:r>
              <a:rPr lang="fr-FR" dirty="0" smtClean="0"/>
              <a:t>Un annuaire utile au comité</a:t>
            </a:r>
          </a:p>
          <a:p>
            <a:pPr lvl="1"/>
            <a:r>
              <a:rPr lang="fr-FR" dirty="0" smtClean="0"/>
              <a:t>Liste des membres à jour</a:t>
            </a:r>
          </a:p>
          <a:p>
            <a:pPr lvl="1"/>
            <a:r>
              <a:rPr lang="fr-FR" dirty="0" smtClean="0"/>
              <a:t>Trombinoscope imprimable</a:t>
            </a:r>
          </a:p>
          <a:p>
            <a:pPr lvl="1"/>
            <a:r>
              <a:rPr lang="fr-FR" dirty="0" smtClean="0"/>
              <a:t>Envoi automatisé de mails depuis le site</a:t>
            </a:r>
          </a:p>
          <a:p>
            <a:r>
              <a:rPr lang="fr-FR" dirty="0" smtClean="0"/>
              <a:t>Un calendrier en ligne</a:t>
            </a:r>
          </a:p>
          <a:p>
            <a:pPr lvl="1"/>
            <a:r>
              <a:rPr lang="fr-FR" dirty="0" smtClean="0"/>
              <a:t>Inscription en ligne</a:t>
            </a:r>
          </a:p>
          <a:p>
            <a:pPr lvl="1"/>
            <a:r>
              <a:rPr lang="fr-FR" dirty="0" smtClean="0"/>
              <a:t>Relance automatisée par mail</a:t>
            </a:r>
          </a:p>
          <a:p>
            <a:pPr lvl="1"/>
            <a:r>
              <a:rPr lang="fr-FR" dirty="0" smtClean="0"/>
              <a:t>Contrôle des inscriptions</a:t>
            </a:r>
          </a:p>
          <a:p>
            <a:r>
              <a:rPr lang="fr-FR" dirty="0" smtClean="0"/>
              <a:t>Une gestion personnalisée de la sécurité</a:t>
            </a:r>
          </a:p>
          <a:p>
            <a:r>
              <a:rPr lang="fr-FR" dirty="0" smtClean="0"/>
              <a:t>Et beaucoup d’autres fonctions à découvrir</a:t>
            </a:r>
          </a:p>
          <a:p>
            <a:pPr lvl="1"/>
            <a:endParaRPr lang="fr-FR" dirty="0" smtClean="0"/>
          </a:p>
          <a:p>
            <a:endParaRPr lang="fr-FR" dirty="0"/>
          </a:p>
        </p:txBody>
      </p:sp>
    </p:spTree>
    <p:extLst>
      <p:ext uri="{BB962C8B-B14F-4D97-AF65-F5344CB8AC3E}">
        <p14:creationId xmlns:p14="http://schemas.microsoft.com/office/powerpoint/2010/main" val="25707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SOLUTION SIMPLE ET ECONOMIQUE</a:t>
            </a:r>
            <a:endParaRPr lang="fr-FR" dirty="0"/>
          </a:p>
        </p:txBody>
      </p:sp>
      <p:sp>
        <p:nvSpPr>
          <p:cNvPr id="3" name="Espace réservé du contenu 2"/>
          <p:cNvSpPr>
            <a:spLocks noGrp="1"/>
          </p:cNvSpPr>
          <p:nvPr>
            <p:ph idx="1"/>
          </p:nvPr>
        </p:nvSpPr>
        <p:spPr/>
        <p:txBody>
          <a:bodyPr/>
          <a:lstStyle/>
          <a:p>
            <a:r>
              <a:rPr lang="fr-FR" dirty="0" smtClean="0"/>
              <a:t>Une gestion simplifiée des contenus</a:t>
            </a:r>
          </a:p>
          <a:p>
            <a:r>
              <a:rPr lang="fr-FR" dirty="0"/>
              <a:t>Une solution tout en un </a:t>
            </a:r>
          </a:p>
          <a:p>
            <a:r>
              <a:rPr lang="fr-FR" dirty="0" smtClean="0"/>
              <a:t>Une solution professionnelle</a:t>
            </a:r>
          </a:p>
          <a:p>
            <a:r>
              <a:rPr lang="fr-FR" dirty="0" smtClean="0"/>
              <a:t>Une solution évolutive</a:t>
            </a:r>
          </a:p>
          <a:p>
            <a:r>
              <a:rPr lang="fr-FR" dirty="0" smtClean="0"/>
              <a:t>L’acquisition a été faite par le district</a:t>
            </a:r>
          </a:p>
          <a:p>
            <a:r>
              <a:rPr lang="fr-FR" dirty="0" smtClean="0"/>
              <a:t>Un coût de maintenance prévisible : 5,5 € / membre / an</a:t>
            </a:r>
          </a:p>
          <a:p>
            <a:r>
              <a:rPr lang="fr-FR" dirty="0" smtClean="0"/>
              <a:t>Seuls l’acquisition et « l’entretien » du nom de domaine du club ne sont pas pris en charge par le district</a:t>
            </a:r>
          </a:p>
          <a:p>
            <a:endParaRPr lang="fr-FR" dirty="0" smtClean="0"/>
          </a:p>
          <a:p>
            <a:endParaRPr lang="fr-FR" dirty="0"/>
          </a:p>
        </p:txBody>
      </p:sp>
    </p:spTree>
    <p:extLst>
      <p:ext uri="{BB962C8B-B14F-4D97-AF65-F5344CB8AC3E}">
        <p14:creationId xmlns:p14="http://schemas.microsoft.com/office/powerpoint/2010/main" val="139268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DEPLOIEMENT ET LE ROLE DU CLUB</a:t>
            </a:r>
            <a:endParaRPr lang="fr-FR" dirty="0"/>
          </a:p>
        </p:txBody>
      </p:sp>
      <p:sp>
        <p:nvSpPr>
          <p:cNvPr id="3" name="Espace réservé du contenu 2"/>
          <p:cNvSpPr>
            <a:spLocks noGrp="1"/>
          </p:cNvSpPr>
          <p:nvPr>
            <p:ph idx="1"/>
          </p:nvPr>
        </p:nvSpPr>
        <p:spPr/>
        <p:txBody>
          <a:bodyPr>
            <a:normAutofit/>
          </a:bodyPr>
          <a:lstStyle/>
          <a:p>
            <a:r>
              <a:rPr lang="fr-FR" dirty="0" smtClean="0"/>
              <a:t>Désigner un webmaster pour le club</a:t>
            </a:r>
          </a:p>
          <a:p>
            <a:r>
              <a:rPr lang="fr-FR" dirty="0" smtClean="0"/>
              <a:t>Autoriser la mise à jour de l’annuaire et des comités</a:t>
            </a:r>
          </a:p>
          <a:p>
            <a:r>
              <a:rPr lang="fr-FR" dirty="0" smtClean="0"/>
              <a:t>Vérifier les données sur </a:t>
            </a:r>
            <a:r>
              <a:rPr lang="fr-FR" dirty="0" err="1" smtClean="0"/>
              <a:t>My</a:t>
            </a:r>
            <a:r>
              <a:rPr lang="fr-FR" dirty="0" smtClean="0"/>
              <a:t> Rotary</a:t>
            </a:r>
          </a:p>
          <a:p>
            <a:r>
              <a:rPr lang="fr-FR" dirty="0" smtClean="0"/>
              <a:t>L’importation des données depuis </a:t>
            </a:r>
            <a:r>
              <a:rPr lang="fr-FR" dirty="0" err="1" smtClean="0"/>
              <a:t>My</a:t>
            </a:r>
            <a:r>
              <a:rPr lang="fr-FR" dirty="0" smtClean="0"/>
              <a:t> Rotary</a:t>
            </a:r>
          </a:p>
          <a:p>
            <a:r>
              <a:rPr lang="fr-FR" dirty="0" smtClean="0"/>
              <a:t>Mettre à jour le comité, le futur comité et les commissions</a:t>
            </a:r>
          </a:p>
          <a:p>
            <a:r>
              <a:rPr lang="fr-FR" dirty="0" smtClean="0"/>
              <a:t>Le club est autonome</a:t>
            </a:r>
          </a:p>
          <a:p>
            <a:r>
              <a:rPr lang="fr-FR" dirty="0" smtClean="0"/>
              <a:t>Faire vivre le site</a:t>
            </a:r>
          </a:p>
          <a:p>
            <a:r>
              <a:rPr lang="fr-FR" dirty="0" smtClean="0"/>
              <a:t>Et bientôt le paiement en ligne</a:t>
            </a:r>
            <a:endParaRPr lang="fr-FR" dirty="0"/>
          </a:p>
        </p:txBody>
      </p:sp>
    </p:spTree>
    <p:extLst>
      <p:ext uri="{BB962C8B-B14F-4D97-AF65-F5344CB8AC3E}">
        <p14:creationId xmlns:p14="http://schemas.microsoft.com/office/powerpoint/2010/main" val="341631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DEMONSTRATION</a:t>
            </a:r>
            <a:endParaRPr lang="fr-FR" dirty="0"/>
          </a:p>
        </p:txBody>
      </p:sp>
      <p:sp>
        <p:nvSpPr>
          <p:cNvPr id="5" name="ZoneTexte 4"/>
          <p:cNvSpPr txBox="1"/>
          <p:nvPr/>
        </p:nvSpPr>
        <p:spPr>
          <a:xfrm>
            <a:off x="4078461" y="5013176"/>
            <a:ext cx="4035079" cy="461665"/>
          </a:xfrm>
          <a:prstGeom prst="rect">
            <a:avLst/>
          </a:prstGeom>
          <a:noFill/>
        </p:spPr>
        <p:txBody>
          <a:bodyPr wrap="none" rtlCol="0">
            <a:spAutoFit/>
          </a:bodyPr>
          <a:lstStyle/>
          <a:p>
            <a:r>
              <a:rPr lang="fr-FR" dirty="0" smtClean="0">
                <a:hlinkClick r:id="rId3"/>
              </a:rPr>
              <a:t>Présentation du site Internet</a:t>
            </a:r>
            <a:endParaRPr lang="fr-FR" dirty="0"/>
          </a:p>
        </p:txBody>
      </p:sp>
    </p:spTree>
    <p:extLst>
      <p:ext uri="{BB962C8B-B14F-4D97-AF65-F5344CB8AC3E}">
        <p14:creationId xmlns:p14="http://schemas.microsoft.com/office/powerpoint/2010/main" val="341275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otary clair 16_9.potx" id="{C843C714-C78B-4026-901E-39441C13CEB1}" vid="{201B9F4F-E769-425C-AE0B-EB0F3F5263FC}"/>
    </a:ext>
  </a:extLst>
</a:theme>
</file>

<file path=ppt/theme/theme2.xml><?xml version="1.0" encoding="utf-8"?>
<a:theme xmlns:a="http://schemas.openxmlformats.org/drawingml/2006/main" name="Custom Design">
  <a:themeElements>
    <a:clrScheme name="Personnalisé 1">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17458F"/>
      </a:hlink>
      <a:folHlink>
        <a:srgbClr val="1745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3600" dirty="0" smtClean="0">
            <a:solidFill>
              <a:srgbClr val="0D4C95"/>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otary clair 16_9.potx" id="{C843C714-C78B-4026-901E-39441C13CEB1}" vid="{74320A8C-CE29-4A9E-99C4-650C5BEE5980}"/>
    </a:ext>
  </a:ext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otary clair 16_9.potx" id="{C843C714-C78B-4026-901E-39441C13CEB1}" vid="{997CA55A-38B0-4384-B160-FE4D21CD3B8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000 - ASSEMBLEE DE FORMATION DU DISTRICT</Template>
  <TotalTime>1127</TotalTime>
  <Words>1266</Words>
  <Application>Microsoft Office PowerPoint</Application>
  <PresentationFormat>Grand écran</PresentationFormat>
  <Paragraphs>116</Paragraphs>
  <Slides>8</Slides>
  <Notes>8</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8</vt:i4>
      </vt:variant>
    </vt:vector>
  </HeadingPairs>
  <TitlesOfParts>
    <vt:vector size="20" baseType="lpstr">
      <vt:lpstr>ＭＳ Ｐゴシック</vt:lpstr>
      <vt:lpstr>ＭＳ Ｐゴシック</vt:lpstr>
      <vt:lpstr>Arial</vt:lpstr>
      <vt:lpstr>Arial Narrow</vt:lpstr>
      <vt:lpstr>Calibri</vt:lpstr>
      <vt:lpstr>Courier New</vt:lpstr>
      <vt:lpstr>Georgia</vt:lpstr>
      <vt:lpstr>Wingdings</vt:lpstr>
      <vt:lpstr>ヒラギノ角ゴ Pro W3</vt:lpstr>
      <vt:lpstr>Communications_white</vt:lpstr>
      <vt:lpstr>Custom Design</vt:lpstr>
      <vt:lpstr>2_Custom Design</vt:lpstr>
      <vt:lpstr>SITE INTERNET DU DISTRICT 1680</vt:lpstr>
      <vt:lpstr>LE PROJET</vt:lpstr>
      <vt:lpstr>LE SITE CHOISI</vt:lpstr>
      <vt:lpstr>DES SITES POUR TOUS</vt:lpstr>
      <vt:lpstr>DES FONCTIONS ROTARIENNES</vt:lpstr>
      <vt:lpstr>UNE SOLUTION SIMPLE ET ECONOMIQUE</vt:lpstr>
      <vt:lpstr>LE DEPLOIEMENT ET LE ROLE DU CLUB</vt:lpstr>
      <vt:lpstr>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Hervé LEDUC</dc:creator>
  <cp:lastModifiedBy>Hervé LEDUC</cp:lastModifiedBy>
  <cp:revision>44</cp:revision>
  <cp:lastPrinted>2017-03-12T17:08:21Z</cp:lastPrinted>
  <dcterms:created xsi:type="dcterms:W3CDTF">2016-05-27T19:52:01Z</dcterms:created>
  <dcterms:modified xsi:type="dcterms:W3CDTF">2017-04-09T09:57:08Z</dcterms:modified>
</cp:coreProperties>
</file>